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334" r:id="rId2"/>
    <p:sldId id="383" r:id="rId3"/>
    <p:sldId id="368" r:id="rId4"/>
    <p:sldId id="361" r:id="rId5"/>
    <p:sldId id="335" r:id="rId6"/>
    <p:sldId id="385" r:id="rId7"/>
    <p:sldId id="336" r:id="rId8"/>
    <p:sldId id="376" r:id="rId9"/>
    <p:sldId id="377" r:id="rId10"/>
    <p:sldId id="337" r:id="rId11"/>
    <p:sldId id="378" r:id="rId12"/>
    <p:sldId id="381" r:id="rId13"/>
    <p:sldId id="382" r:id="rId14"/>
    <p:sldId id="339" r:id="rId15"/>
    <p:sldId id="37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364" r:id="rId38"/>
    <p:sldId id="365" r:id="rId39"/>
    <p:sldId id="366" r:id="rId40"/>
    <p:sldId id="367" r:id="rId41"/>
    <p:sldId id="384" r:id="rId4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84" d="100"/>
          <a:sy n="84" d="100"/>
        </p:scale>
        <p:origin x="17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6.xml"/><Relationship Id="rId2" Type="http://schemas.openxmlformats.org/officeDocument/2006/relationships/slide" Target="slides/slide14.xml"/><Relationship Id="rId1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altLang="en-US"/>
              <a:t>Food and Beverage Management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7773-91BD-4777-98D0-DEF7E5184FCF}" type="slidenum">
              <a:rPr lang="en-GB" altLang="en-US" smtClean="0"/>
              <a:pPr/>
              <a:t>39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6734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 descr="A display in a store&#10;&#10;Description automatically generated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59" y="4014192"/>
            <a:ext cx="2073394" cy="2690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2019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5th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 dirty="0"/>
            </a:br>
            <a:r>
              <a:rPr lang="en-GB" altLang="en-US" dirty="0"/>
              <a:t>fifth edition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420888"/>
            <a:ext cx="7992888" cy="1296144"/>
          </a:xfrm>
        </p:spPr>
        <p:txBody>
          <a:bodyPr/>
          <a:lstStyle/>
          <a:p>
            <a:r>
              <a:rPr lang="en-GB" altLang="en-US" dirty="0"/>
              <a:t>Chapter 4</a:t>
            </a:r>
          </a:p>
          <a:p>
            <a:r>
              <a:rPr lang="en-GB" altLang="en-US" dirty="0"/>
              <a:t>Operational Areas, Equipment and Staffing</a:t>
            </a:r>
          </a:p>
        </p:txBody>
      </p:sp>
    </p:spTree>
    <p:extLst>
      <p:ext uri="{BB962C8B-B14F-4D97-AF65-F5344CB8AC3E}">
        <p14:creationId xmlns:p14="http://schemas.microsoft.com/office/powerpoint/2010/main" val="3050423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Space allocation</a:t>
            </a:r>
            <a:endParaRPr lang="en-GB" altLang="en-US" sz="2000"/>
          </a:p>
        </p:txBody>
      </p:sp>
      <p:sp>
        <p:nvSpPr>
          <p:cNvPr id="156675" name="Text Box 3"/>
          <p:cNvSpPr txBox="1">
            <a:spLocks noChangeArrowheads="1"/>
          </p:cNvSpPr>
          <p:nvPr/>
        </p:nvSpPr>
        <p:spPr bwMode="auto">
          <a:xfrm>
            <a:off x="107504" y="6514116"/>
            <a:ext cx="2088232" cy="210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lnSpc>
                <a:spcPct val="96000"/>
              </a:lnSpc>
            </a:pPr>
            <a:r>
              <a:rPr lang="en-US" altLang="en-US" sz="800" dirty="0">
                <a:latin typeface="Arial" charset="0"/>
              </a:rPr>
              <a:t>Source: </a:t>
            </a:r>
            <a:r>
              <a:rPr lang="en-US" altLang="en-US" sz="800" dirty="0" err="1">
                <a:latin typeface="Arial" charset="0"/>
              </a:rPr>
              <a:t>Croner’s</a:t>
            </a:r>
            <a:r>
              <a:rPr lang="en-US" altLang="en-US" sz="800" dirty="0">
                <a:latin typeface="Arial" charset="0"/>
              </a:rPr>
              <a:t> Catering</a:t>
            </a:r>
            <a:endParaRPr lang="en-GB" altLang="en-US" sz="800" dirty="0"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09404"/>
            <a:ext cx="7128792" cy="462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448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AFF61-6735-4677-BA36-3556D02BB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Finance availability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418DA-D433-4140-9188-B0D763B3C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available finance needs to cover costs of:</a:t>
            </a:r>
          </a:p>
          <a:p>
            <a:pPr lvl="1"/>
            <a:r>
              <a:rPr lang="en-GB" sz="2400" b="1" dirty="0"/>
              <a:t>The space </a:t>
            </a:r>
            <a:r>
              <a:rPr lang="en-GB" sz="2400" dirty="0"/>
              <a:t>to be used </a:t>
            </a:r>
          </a:p>
          <a:p>
            <a:pPr lvl="1"/>
            <a:r>
              <a:rPr lang="en-GB" sz="2400" b="1" dirty="0"/>
              <a:t>The purchasing policies</a:t>
            </a:r>
            <a:r>
              <a:rPr lang="en-GB" sz="2400" dirty="0"/>
              <a:t>, e.g. buying equipment, leasing equipment, lease/rental, new or used </a:t>
            </a:r>
          </a:p>
          <a:p>
            <a:pPr lvl="1"/>
            <a:r>
              <a:rPr lang="en-GB" sz="2400" b="1" dirty="0"/>
              <a:t>The expected life of the operation</a:t>
            </a:r>
            <a:r>
              <a:rPr lang="en-GB" sz="2400" dirty="0"/>
              <a:t>, in terms of the product life cycle, and therefore the expected life of the equipment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212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FAF6A-EF37-4DB2-B7F8-3CEB6BA5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Sustainability  - example policy</a:t>
            </a: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C6CB5EC9-3100-493A-9307-A39E64AEB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309" y="1844824"/>
            <a:ext cx="6603537" cy="480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204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3C5CE-7C56-4479-8DFF-4B9B2BFF8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Hygiene, health, safety and security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77D06-CEC3-47FA-A143-AB7F18395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design of food service facilities must, at all stages, reflect:</a:t>
            </a:r>
          </a:p>
          <a:p>
            <a:pPr lvl="1"/>
            <a:r>
              <a:rPr lang="en-GB" sz="2400" dirty="0"/>
              <a:t>The need for safe and hygienic working practices</a:t>
            </a:r>
          </a:p>
          <a:p>
            <a:pPr lvl="1"/>
            <a:r>
              <a:rPr lang="en-GB" sz="2400" dirty="0"/>
              <a:t>Protection of the premises, stock, equipment, cash, data and of course people (staff and customers). </a:t>
            </a:r>
          </a:p>
          <a:p>
            <a:pPr lvl="1"/>
            <a:r>
              <a:rPr lang="en-GB" sz="2400" dirty="0"/>
              <a:t>Meting legislative requirements</a:t>
            </a:r>
          </a:p>
          <a:p>
            <a:r>
              <a:rPr lang="en-GB" sz="2800" dirty="0"/>
              <a:t>The early involvement of the local Environmental Health Officer (EHO) and fire officer will help to reduce the risk of costly later amendments.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35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Reduce, reuse, recycle </a:t>
            </a:r>
          </a:p>
        </p:txBody>
      </p:sp>
      <p:pic>
        <p:nvPicPr>
          <p:cNvPr id="158723" name="Picture 1027" descr="C:\Documents and Settings\cousinsj\My Documents\FoodAndBev\FandB Management\FandB 2011\FandB PPT\Figs and Tables 3rd\Figure 4.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2896"/>
            <a:ext cx="5124646" cy="314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37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AF5C5-B10A-45E0-B7DA-557AF906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Using consultants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6F970-E065-483C-9386-105DB8FAB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Either design or management consultants, and some are both</a:t>
            </a:r>
          </a:p>
          <a:p>
            <a:r>
              <a:rPr lang="en-GB" sz="2800" dirty="0"/>
              <a:t>Can support the layout and design of the premises and its plant and equipment, though to the development of menus and beverage lists, as well as marketing the business</a:t>
            </a:r>
          </a:p>
          <a:p>
            <a:r>
              <a:rPr lang="en-GB" sz="2800" dirty="0"/>
              <a:t>Can also help to ensure legal compliance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39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GB" altLang="en-US" dirty="0"/>
            </a:br>
            <a:r>
              <a:rPr lang="en-GB" altLang="en-US" dirty="0"/>
              <a:t>Positive health and safety culture</a:t>
            </a:r>
          </a:p>
        </p:txBody>
      </p:sp>
      <p:pic>
        <p:nvPicPr>
          <p:cNvPr id="159747" name="Picture 3" descr="C:\Documents and Settings\cousinsj\My Documents\FoodAndBev\FandB Management\FandB 2011\FandB PPT\Figs and Tables 3rd\Figure 4.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7315200" cy="45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514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Other considerations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204864"/>
            <a:ext cx="7416824" cy="3898900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Ensure staff training</a:t>
            </a:r>
          </a:p>
          <a:p>
            <a:r>
              <a:rPr lang="en-GB" altLang="en-US" sz="2800" dirty="0">
                <a:cs typeface="Times New Roman" pitchFamily="18" charset="0"/>
              </a:rPr>
              <a:t>Risk Assessment</a:t>
            </a:r>
          </a:p>
          <a:p>
            <a:r>
              <a:rPr lang="en-GB" altLang="en-US" sz="2800" dirty="0">
                <a:cs typeface="Times New Roman" pitchFamily="18" charset="0"/>
              </a:rPr>
              <a:t>Food hygiene audits</a:t>
            </a:r>
          </a:p>
          <a:p>
            <a:r>
              <a:rPr lang="en-GB" altLang="en-US" sz="2800" dirty="0">
                <a:cs typeface="Times New Roman" pitchFamily="18" charset="0"/>
              </a:rPr>
              <a:t>Control of substances hazardous to health (</a:t>
            </a:r>
            <a:r>
              <a:rPr lang="en-GB" altLang="en-US" sz="2800" dirty="0" err="1">
                <a:cs typeface="Times New Roman" pitchFamily="18" charset="0"/>
              </a:rPr>
              <a:t>COSHH</a:t>
            </a:r>
            <a:r>
              <a:rPr lang="en-GB" altLang="en-US" sz="2800" dirty="0">
                <a:cs typeface="Times New Roman" pitchFamily="18" charset="0"/>
              </a:rPr>
              <a:t>)</a:t>
            </a:r>
          </a:p>
          <a:p>
            <a:r>
              <a:rPr lang="en-GB" altLang="en-US" sz="2800" dirty="0">
                <a:cs typeface="Times New Roman" pitchFamily="18" charset="0"/>
              </a:rPr>
              <a:t>Hazard analysis and critical control point (HACCP)</a:t>
            </a:r>
          </a:p>
          <a:p>
            <a:r>
              <a:rPr lang="en-GB" altLang="en-US" sz="2800" dirty="0">
                <a:cs typeface="Times New Roman" pitchFamily="18" charset="0"/>
              </a:rPr>
              <a:t>Safer food, better business</a:t>
            </a:r>
          </a:p>
        </p:txBody>
      </p:sp>
    </p:spTree>
    <p:extLst>
      <p:ext uri="{BB962C8B-B14F-4D97-AF65-F5344CB8AC3E}">
        <p14:creationId xmlns:p14="http://schemas.microsoft.com/office/powerpoint/2010/main" val="4072361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Food production areas and equipment 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343400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Main considerations to ensure: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Efficient workflow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Adequate work space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Suitable work sections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Access to ancillary areas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Correct number, type and size of equipment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Ease of cleaning and disinfecting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26279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Staff only service areas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82000" cy="4267200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General considerations: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Appropriate siting and with logical layout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Ease of delivery access</a:t>
            </a:r>
          </a:p>
          <a:p>
            <a:pPr lvl="1"/>
            <a:r>
              <a:rPr lang="en-GB" altLang="en-US" dirty="0">
                <a:solidFill>
                  <a:srgbClr val="211D1E"/>
                </a:solidFill>
                <a:cs typeface="Times New Roman" pitchFamily="18" charset="0"/>
              </a:rPr>
              <a:t>Ease of service</a:t>
            </a:r>
            <a:endParaRPr lang="en-GB" altLang="en-US" dirty="0">
              <a:cs typeface="Times New Roman" pitchFamily="18" charset="0"/>
            </a:endParaRPr>
          </a:p>
          <a:p>
            <a:pPr lvl="1"/>
            <a:r>
              <a:rPr lang="en-GB" altLang="en-US" dirty="0">
                <a:solidFill>
                  <a:srgbClr val="211D1E"/>
                </a:solidFill>
                <a:cs typeface="Times New Roman" pitchFamily="18" charset="0"/>
              </a:rPr>
              <a:t>Ensuring hygiene, health, safety and security</a:t>
            </a:r>
          </a:p>
          <a:p>
            <a:pPr lvl="1"/>
            <a:r>
              <a:rPr lang="en-GB" altLang="en-US" dirty="0">
                <a:solidFill>
                  <a:srgbClr val="211D1E"/>
                </a:solidFill>
                <a:cs typeface="Times New Roman" pitchFamily="18" charset="0"/>
              </a:rPr>
              <a:t>Ease of cleaning</a:t>
            </a:r>
            <a:endParaRPr lang="en-GB" altLang="en-US" dirty="0">
              <a:cs typeface="Times New Roman" pitchFamily="18" charset="0"/>
            </a:endParaRPr>
          </a:p>
          <a:p>
            <a:pPr lvl="1"/>
            <a:r>
              <a:rPr lang="en-GB" altLang="en-US" dirty="0">
                <a:solidFill>
                  <a:srgbClr val="211D1E"/>
                </a:solidFill>
                <a:cs typeface="Times New Roman" pitchFamily="18" charset="0"/>
              </a:rPr>
              <a:t>Sufficient storage space</a:t>
            </a:r>
          </a:p>
          <a:p>
            <a:pPr lvl="1"/>
            <a:r>
              <a:rPr lang="en-GB" altLang="en-US" dirty="0">
                <a:solidFill>
                  <a:srgbClr val="211D1E"/>
                </a:solidFill>
                <a:cs typeface="Times New Roman" pitchFamily="18" charset="0"/>
              </a:rPr>
              <a:t>Security</a:t>
            </a:r>
            <a:endParaRPr lang="en-GB" alt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383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Service areas for customers and staff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060848"/>
            <a:ext cx="7772400" cy="4320480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General considerations: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Factors already identified for staff-only areas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Plus the meal experience factor of atmosphere, including:</a:t>
            </a:r>
          </a:p>
          <a:p>
            <a:pPr lvl="2"/>
            <a:r>
              <a:rPr lang="en-GB" altLang="en-US" dirty="0">
                <a:cs typeface="Times New Roman" pitchFamily="18" charset="0"/>
              </a:rPr>
              <a:t>Decor and lighting</a:t>
            </a:r>
          </a:p>
          <a:p>
            <a:pPr lvl="2"/>
            <a:r>
              <a:rPr lang="en-GB" altLang="en-US" dirty="0">
                <a:cs typeface="Times New Roman" pitchFamily="18" charset="0"/>
              </a:rPr>
              <a:t>Heating and ventilation</a:t>
            </a:r>
          </a:p>
          <a:p>
            <a:pPr lvl="2"/>
            <a:r>
              <a:rPr lang="en-GB" altLang="en-US" dirty="0">
                <a:cs typeface="Times New Roman" pitchFamily="18" charset="0"/>
              </a:rPr>
              <a:t>Noise</a:t>
            </a:r>
          </a:p>
          <a:p>
            <a:pPr lvl="2"/>
            <a:r>
              <a:rPr lang="en-GB" altLang="en-US" dirty="0">
                <a:cs typeface="Times New Roman" pitchFamily="18" charset="0"/>
              </a:rPr>
              <a:t>The size and shape of the areas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916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Dining arrangements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Examples are: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Loose random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Loose module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Booth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High density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Module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In situ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Bar and lounge areas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3068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Service equipment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848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General considerations: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Nature of demand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Type of service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Design, shape, colour, and flexibility of use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Ease of maintenance and replacement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Storage available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Rate of breakages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Costs and funds available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Psychological effect on customers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03944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Service equipment</a:t>
            </a:r>
            <a:endParaRPr lang="en-GB" alt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162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Arial" charset="0"/>
              </a:rPr>
              <a:t>Includes: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Arial" charset="0"/>
              </a:rPr>
              <a:t>Trays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Arial" charset="0"/>
              </a:rPr>
              <a:t>Tables and chairs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Arial" charset="0"/>
              </a:rPr>
              <a:t>Sideboards/workstations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Arial" charset="0"/>
              </a:rPr>
              <a:t>Linen and paper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Arial" charset="0"/>
              </a:rPr>
              <a:t>Crockery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Arial" charset="0"/>
              </a:rPr>
              <a:t>Tableware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Arial" charset="0"/>
              </a:rPr>
              <a:t>Glassware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Arial" charset="0"/>
              </a:rPr>
              <a:t>Disposables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7265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Bar areas</a:t>
            </a:r>
            <a:endParaRPr lang="en-GB" alt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General considerations: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Work area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Layout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Plumbing and power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Storage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Safety and hygiene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03760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Automatic vending</a:t>
            </a:r>
            <a:endParaRPr lang="en-GB" alt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Can include: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Merchandiser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Hot beverage vendor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In-cup system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Cold beverage vendor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Micro-vend system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Must be properly maintained, cleaned and regularly restocked</a:t>
            </a:r>
          </a:p>
        </p:txBody>
      </p:sp>
    </p:spTree>
    <p:extLst>
      <p:ext uri="{BB962C8B-B14F-4D97-AF65-F5344CB8AC3E}">
        <p14:creationId xmlns:p14="http://schemas.microsoft.com/office/powerpoint/2010/main" val="6959278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Staffing considerations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Factors include: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Amount of labour required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Employee work schedules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Operating hours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Staffing patterns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Employee benefits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Skill and knowledge levels among the employees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Level of supervision required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Remuneration packages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96806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Optimising human resources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solidFill>
                  <a:srgbClr val="211D1E"/>
                </a:solidFill>
                <a:cs typeface="Times New Roman" pitchFamily="18" charset="0"/>
              </a:rPr>
              <a:t>Key selection attributes:</a:t>
            </a:r>
            <a:endParaRPr lang="en-GB" altLang="en-US" sz="2800" dirty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solidFill>
                  <a:srgbClr val="211D1E"/>
                </a:solidFill>
                <a:cs typeface="Times New Roman" pitchFamily="18" charset="0"/>
              </a:rPr>
              <a:t>An intrinsic ability respond to and attempt to satisfy the needs of others</a:t>
            </a:r>
            <a:endParaRPr lang="en-GB" altLang="en-US" sz="2400" dirty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solidFill>
                  <a:srgbClr val="211D1E"/>
                </a:solidFill>
                <a:cs typeface="Times New Roman" pitchFamily="18" charset="0"/>
              </a:rPr>
              <a:t>Willingness to learn</a:t>
            </a:r>
            <a:endParaRPr lang="en-GB" altLang="en-US" sz="2400" dirty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solidFill>
                  <a:srgbClr val="211D1E"/>
                </a:solidFill>
                <a:cs typeface="Times New Roman" pitchFamily="18" charset="0"/>
              </a:rPr>
              <a:t>Sense of urgency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solidFill>
                  <a:srgbClr val="211D1E"/>
                </a:solidFill>
                <a:cs typeface="Times New Roman" pitchFamily="18" charset="0"/>
              </a:rPr>
              <a:t>The management of people is not just an administrative function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solidFill>
                  <a:srgbClr val="211D1E"/>
                </a:solidFill>
                <a:cs typeface="Times New Roman" pitchFamily="18" charset="0"/>
              </a:rPr>
              <a:t>Managing people, and developing teams and individuals, are all integral to the management of operations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6613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Health, safety and security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459287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There are common-law duties on employers to: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Select reasonably competent staff (or provide training to reasonable standard of competence)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Provide adequate materials required for the job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Provide a safe system of working</a:t>
            </a:r>
          </a:p>
          <a:p>
            <a:r>
              <a:rPr lang="en-GB" altLang="en-US" sz="2800" dirty="0">
                <a:cs typeface="Times New Roman" pitchFamily="18" charset="0"/>
              </a:rPr>
              <a:t>Employees may claim damages for any injury sustained as a result of a breach of the requirements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4439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Health and safety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Staff also have responsibilities, e.g.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Know and work within the regulations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Wear uniforms and protective clothing as required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Ensure reasonable care for the health and safety of themselves and of others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Notify management of any major illnesses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Make themselves familiar with all escape routes and fire exits in the building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Report hazards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88200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DF122-E646-4898-9794-A8B27815A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4 covers: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99469-A3DB-47B9-901C-6B2B61590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Key influences on food service design</a:t>
            </a:r>
          </a:p>
          <a:p>
            <a:r>
              <a:rPr lang="en-GB" sz="2800" dirty="0"/>
              <a:t>A systematic approach to designing planning and equipping food service operations</a:t>
            </a:r>
          </a:p>
          <a:p>
            <a:r>
              <a:rPr lang="en-GB" sz="2800" dirty="0"/>
              <a:t>Health and safety</a:t>
            </a:r>
          </a:p>
          <a:p>
            <a:r>
              <a:rPr lang="en-GB" sz="2800" dirty="0"/>
              <a:t>Food production areas and equipment</a:t>
            </a:r>
          </a:p>
          <a:p>
            <a:r>
              <a:rPr lang="en-GB" sz="2800" dirty="0"/>
              <a:t>Food and beverage service areas and equipment </a:t>
            </a:r>
          </a:p>
          <a:p>
            <a:r>
              <a:rPr lang="en-GB" sz="2800" dirty="0"/>
              <a:t>Staff management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2195585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400"/>
              <a:t>Security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05000"/>
            <a:ext cx="864096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Procedures should be known and understood.  These include: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Using identity badges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Reporting ‘suspicious’ persons and/or packages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Not discussing work duties with customers or outside the workplace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Maintaining restricted access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Handling cash and other payment systems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Dealing with a bomb threat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Evacuation of the premises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8377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Facilities for staff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Facilities must be: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Clean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Readily accessible to staff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Separate male/female facilities in larger premises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Adequate for storage of outdoor and other clothing and footwear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Adequate for washing facilities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314402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Staff organisation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3962400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The staffing levels are dependent on the requirements of: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The various methods being adopted, e.g. food production method, service method, control method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The opening times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The expected volume of customer demand 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34960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Opening times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Determined by the consideration of: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Local competition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Local attractions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Location of the premises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Catchment area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Transport systems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Staffing availability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Potential volume of business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Local tradition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462228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Customer throughput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382000" cy="468052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Customer demand, or throughput can be determined: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From sales records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Taking account of volume of customers served and the length of time they stay on the premises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Different for different types of operations: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Table service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Assisted service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Self-service operations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Single-point service operations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Specialised forms of service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646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8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8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Organising duties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88840"/>
            <a:ext cx="7916416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Required actions include ensuring: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All duties are broken down into listing of tasks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Standards of performance manuals are detailed and up-to-date 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All duties are rostered to ensure they are all covered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High level of discipline to for efficient flow of operation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Plans are in place for all contingencies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0520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Staff training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Advantages of well-produced plans are: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Clearer identified and specified responsibilities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Compliance with required standards of performance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Improved competence and confidence of staff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Efficient, safe and hygienic working practices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8872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Standards of performance (SOPs)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Four key elements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Standards of performance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Supporting reference materials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Regular standards audit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Continuous review and action planning</a:t>
            </a:r>
          </a:p>
        </p:txBody>
      </p:sp>
    </p:spTree>
    <p:extLst>
      <p:ext uri="{BB962C8B-B14F-4D97-AF65-F5344CB8AC3E}">
        <p14:creationId xmlns:p14="http://schemas.microsoft.com/office/powerpoint/2010/main" val="10836695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 each aspect of the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An overall statement of the </a:t>
            </a:r>
            <a:r>
              <a:rPr lang="en-GB" sz="2800" b="1" dirty="0"/>
              <a:t>standard</a:t>
            </a:r>
          </a:p>
          <a:p>
            <a:r>
              <a:rPr lang="en-GB" sz="2800" dirty="0"/>
              <a:t>Statements on how the standard is to be </a:t>
            </a:r>
            <a:r>
              <a:rPr lang="en-GB" sz="2800" b="1" dirty="0"/>
              <a:t>achieved</a:t>
            </a:r>
          </a:p>
          <a:p>
            <a:r>
              <a:rPr lang="en-GB" sz="2800" dirty="0"/>
              <a:t>Statement on how the standard is to be </a:t>
            </a:r>
            <a:r>
              <a:rPr lang="en-GB" sz="2800" b="1" dirty="0"/>
              <a:t>measured</a:t>
            </a:r>
          </a:p>
        </p:txBody>
      </p:sp>
    </p:spTree>
    <p:extLst>
      <p:ext uri="{BB962C8B-B14F-4D97-AF65-F5344CB8AC3E}">
        <p14:creationId xmlns:p14="http://schemas.microsoft.com/office/powerpoint/2010/main" val="7440604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Supporting reference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Available from text books, or on-line resources</a:t>
            </a:r>
          </a:p>
          <a:p>
            <a:r>
              <a:rPr lang="en-GB" sz="2800" dirty="0"/>
              <a:t>Includes:</a:t>
            </a:r>
          </a:p>
          <a:p>
            <a:pPr lvl="1"/>
            <a:r>
              <a:rPr lang="en-GB" sz="2400" dirty="0"/>
              <a:t>Images and explanations</a:t>
            </a:r>
          </a:p>
          <a:p>
            <a:pPr lvl="1"/>
            <a:r>
              <a:rPr lang="en-GB" sz="2400" dirty="0"/>
              <a:t>Detailed procedures</a:t>
            </a:r>
          </a:p>
          <a:p>
            <a:pPr lvl="1"/>
            <a:r>
              <a:rPr lang="en-GB" sz="2400" dirty="0"/>
              <a:t>Up-to-date Legal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222977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Key influences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Increasing immediate impact of trends</a:t>
            </a:r>
          </a:p>
          <a:p>
            <a:r>
              <a:rPr lang="en-GB" sz="2800" dirty="0"/>
              <a:t>Need to develop new concepts or rethinking old ones</a:t>
            </a:r>
          </a:p>
          <a:p>
            <a:r>
              <a:rPr lang="en-GB" altLang="en-US" sz="2800" dirty="0">
                <a:cs typeface="Times New Roman" pitchFamily="18" charset="0"/>
              </a:rPr>
              <a:t>New developments less likely to be hindered by tradition</a:t>
            </a:r>
          </a:p>
          <a:p>
            <a:r>
              <a:rPr lang="en-GB" altLang="en-US" sz="2800" dirty="0"/>
              <a:t>High level of competitiveness</a:t>
            </a:r>
          </a:p>
        </p:txBody>
      </p:sp>
    </p:spTree>
    <p:extLst>
      <p:ext uri="{BB962C8B-B14F-4D97-AF65-F5344CB8AC3E}">
        <p14:creationId xmlns:p14="http://schemas.microsoft.com/office/powerpoint/2010/main" val="342376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Standards of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Must be developed with the people responsible for implementing and maintaining them</a:t>
            </a:r>
          </a:p>
          <a:p>
            <a:r>
              <a:rPr lang="en-GB" sz="2800" dirty="0"/>
              <a:t>Monitored regularly</a:t>
            </a:r>
          </a:p>
          <a:p>
            <a:r>
              <a:rPr lang="en-GB" sz="2800" dirty="0"/>
              <a:t>Reviewed regularly</a:t>
            </a:r>
          </a:p>
          <a:p>
            <a:r>
              <a:rPr lang="en-GB" sz="2800" dirty="0"/>
              <a:t>Review must lead to action planning</a:t>
            </a:r>
          </a:p>
        </p:txBody>
      </p:sp>
    </p:spTree>
    <p:extLst>
      <p:ext uri="{BB962C8B-B14F-4D97-AF65-F5344CB8AC3E}">
        <p14:creationId xmlns:p14="http://schemas.microsoft.com/office/powerpoint/2010/main" val="418514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506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 systematic approach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060848"/>
            <a:ext cx="7470725" cy="4464496"/>
          </a:xfrm>
        </p:spPr>
        <p:txBody>
          <a:bodyPr/>
          <a:lstStyle/>
          <a:p>
            <a:r>
              <a:rPr lang="en-GB" sz="2800" dirty="0"/>
              <a:t>To designing, planning, equipping and staffing a food service operation, t</a:t>
            </a:r>
            <a:r>
              <a:rPr lang="en-GB" altLang="en-US" sz="2800" dirty="0">
                <a:cs typeface="Times New Roman" pitchFamily="18" charset="0"/>
              </a:rPr>
              <a:t>akes account of: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The market needs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Operational needs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Connectivity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Space allocation and requirements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Finance availability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Sustainability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Hygiene, health, safety and security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Use of consultants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825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9589D-4EB0-43A2-8C4B-6AB4B4130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184EA-2CD8-42D3-83AC-BDB8A1216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Derived from working through the first three stages of the food service cycle</a:t>
            </a:r>
          </a:p>
          <a:p>
            <a:pPr lvl="1"/>
            <a:r>
              <a:rPr lang="en-GB" sz="2400" b="1" dirty="0"/>
              <a:t>Consumer and the market </a:t>
            </a:r>
            <a:r>
              <a:rPr lang="en-GB" sz="2400" dirty="0"/>
              <a:t>– the potential market for the business and the customer needs </a:t>
            </a:r>
          </a:p>
          <a:p>
            <a:pPr lvl="1"/>
            <a:r>
              <a:rPr lang="en-GB" sz="2400" b="1" dirty="0"/>
              <a:t>Policy and objectives </a:t>
            </a:r>
            <a:r>
              <a:rPr lang="en-GB" sz="2400" dirty="0"/>
              <a:t>– the policies, principles and business objectives that the operation is intended to serve </a:t>
            </a:r>
          </a:p>
          <a:p>
            <a:pPr lvl="1"/>
            <a:r>
              <a:rPr lang="en-GB" sz="2400" b="1" dirty="0"/>
              <a:t>Customer service specification </a:t>
            </a:r>
            <a:r>
              <a:rPr lang="en-GB" sz="2400" dirty="0"/>
              <a:t>– the type, range and scale of the food and beverage services to be provided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01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Operational stages and flow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97656" y="1844824"/>
            <a:ext cx="4391599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79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85B4E-70D6-459A-AFC7-FDBC7D574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Connectivity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AE20-02CD-43E7-BBE6-A7543920B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Food service operations are fast becoming centres of advanced innovation in the digital age</a:t>
            </a:r>
          </a:p>
          <a:p>
            <a:r>
              <a:rPr lang="en-GB" sz="2800" dirty="0"/>
              <a:t>Interactions can include:</a:t>
            </a:r>
          </a:p>
          <a:p>
            <a:pPr lvl="1"/>
            <a:r>
              <a:rPr lang="en-GB" sz="2000" dirty="0"/>
              <a:t>ordering food</a:t>
            </a:r>
          </a:p>
          <a:p>
            <a:pPr lvl="1"/>
            <a:r>
              <a:rPr lang="en-GB" sz="2000" dirty="0"/>
              <a:t>advising on and directly aiding cooking</a:t>
            </a:r>
          </a:p>
          <a:p>
            <a:pPr lvl="1"/>
            <a:r>
              <a:rPr lang="en-GB" sz="2000" dirty="0"/>
              <a:t>minimising food waste</a:t>
            </a:r>
          </a:p>
          <a:p>
            <a:pPr lvl="1"/>
            <a:r>
              <a:rPr lang="en-GB" sz="2000" dirty="0"/>
              <a:t>stock management </a:t>
            </a:r>
          </a:p>
          <a:p>
            <a:pPr lvl="1"/>
            <a:r>
              <a:rPr lang="en-GB" sz="2000" dirty="0"/>
              <a:t>menu planning</a:t>
            </a:r>
          </a:p>
          <a:p>
            <a:pPr lvl="1"/>
            <a:r>
              <a:rPr lang="en-GB" sz="2000" dirty="0"/>
              <a:t>smart meters for energy consumption</a:t>
            </a:r>
          </a:p>
          <a:p>
            <a:pPr lvl="1"/>
            <a:r>
              <a:rPr lang="en-GB" sz="2000" dirty="0"/>
              <a:t>sharing information directly with suppliers</a:t>
            </a:r>
          </a:p>
        </p:txBody>
      </p:sp>
    </p:spTree>
    <p:extLst>
      <p:ext uri="{BB962C8B-B14F-4D97-AF65-F5344CB8AC3E}">
        <p14:creationId xmlns:p14="http://schemas.microsoft.com/office/powerpoint/2010/main" val="37361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A5AD4-94D0-4172-B171-AE4B620F4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Digital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A4F83-49A7-480B-B54B-2616EEE6F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Contributes towards solving global issues such as:</a:t>
            </a:r>
          </a:p>
          <a:p>
            <a:pPr lvl="1"/>
            <a:r>
              <a:rPr lang="en-GB" dirty="0"/>
              <a:t>Food waste</a:t>
            </a:r>
          </a:p>
          <a:p>
            <a:pPr lvl="1"/>
            <a:r>
              <a:rPr lang="en-GB" dirty="0"/>
              <a:t>Improving traceabil­ity and transparency</a:t>
            </a:r>
          </a:p>
          <a:p>
            <a:pPr lvl="1"/>
            <a:r>
              <a:rPr lang="en-GB" dirty="0"/>
              <a:t>Provide information about food safety and quality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05391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454</TotalTime>
  <Words>1321</Words>
  <Application>Microsoft Office PowerPoint</Application>
  <PresentationFormat>On-screen Show (4:3)</PresentationFormat>
  <Paragraphs>251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Courier New</vt:lpstr>
      <vt:lpstr>Gill Sans MT</vt:lpstr>
      <vt:lpstr>Tahoma</vt:lpstr>
      <vt:lpstr>Times New Roman</vt:lpstr>
      <vt:lpstr>Wingdings</vt:lpstr>
      <vt:lpstr>Blends</vt:lpstr>
      <vt:lpstr>Food and Beverage Management fifth edition</vt:lpstr>
      <vt:lpstr>PowerPoint Presentation</vt:lpstr>
      <vt:lpstr>Chapter 4 covers:</vt:lpstr>
      <vt:lpstr>Key influences</vt:lpstr>
      <vt:lpstr>A systematic approach</vt:lpstr>
      <vt:lpstr>Market needs</vt:lpstr>
      <vt:lpstr>Operational stages and flow</vt:lpstr>
      <vt:lpstr>Connectivity </vt:lpstr>
      <vt:lpstr>Digital innovation</vt:lpstr>
      <vt:lpstr>Space allocation</vt:lpstr>
      <vt:lpstr> Finance availability </vt:lpstr>
      <vt:lpstr>Sustainability  - example policy</vt:lpstr>
      <vt:lpstr> Hygiene, health, safety and security </vt:lpstr>
      <vt:lpstr>Reduce, reuse, recycle </vt:lpstr>
      <vt:lpstr> Using consultants </vt:lpstr>
      <vt:lpstr> Positive health and safety culture</vt:lpstr>
      <vt:lpstr>Other considerations</vt:lpstr>
      <vt:lpstr>Food production areas and equipment </vt:lpstr>
      <vt:lpstr>Staff only service areas</vt:lpstr>
      <vt:lpstr>Service areas for customers and staff</vt:lpstr>
      <vt:lpstr>Dining arrangements</vt:lpstr>
      <vt:lpstr>Service equipment</vt:lpstr>
      <vt:lpstr>Service equipment</vt:lpstr>
      <vt:lpstr>Bar areas</vt:lpstr>
      <vt:lpstr>Automatic vending</vt:lpstr>
      <vt:lpstr>Staffing considerations</vt:lpstr>
      <vt:lpstr>Optimising human resources</vt:lpstr>
      <vt:lpstr>Health, safety and security</vt:lpstr>
      <vt:lpstr>Health and safety</vt:lpstr>
      <vt:lpstr>Security</vt:lpstr>
      <vt:lpstr>Facilities for staff</vt:lpstr>
      <vt:lpstr>Staff organisation</vt:lpstr>
      <vt:lpstr>Opening times</vt:lpstr>
      <vt:lpstr>Customer throughput</vt:lpstr>
      <vt:lpstr>Organising duties</vt:lpstr>
      <vt:lpstr>Staff training</vt:lpstr>
      <vt:lpstr>Standards of performance (SOPs)</vt:lpstr>
      <vt:lpstr>For each aspect of the standard</vt:lpstr>
      <vt:lpstr>Supporting reference material</vt:lpstr>
      <vt:lpstr>Standards of performance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5th Edition 2019</dc:title>
  <dc:subject>Chapter 4  Operational Areas, Equipment and Staffing</dc:subject>
  <dc:creator>John Cousins The Food and Beverage Training Company</dc:creator>
  <cp:keywords>Chapter 4  Operational Areas, Equipment and Staffing</cp:keywords>
  <dc:description>This presentation is copyright.  Any use or adaptions must always include proper acknowledgement of the source.</dc:description>
  <cp:lastModifiedBy>John Cousins</cp:lastModifiedBy>
  <cp:revision>81</cp:revision>
  <dcterms:created xsi:type="dcterms:W3CDTF">2011-08-30T14:41:49Z</dcterms:created>
  <dcterms:modified xsi:type="dcterms:W3CDTF">2019-04-17T11:29:15Z</dcterms:modified>
  <cp:category>This presentation is copyright.  Source must always be acknowledged.</cp:category>
</cp:coreProperties>
</file>